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8" r:id="rId5"/>
    <p:sldId id="257" r:id="rId6"/>
    <p:sldId id="256" r:id="rId7"/>
    <p:sldId id="262" r:id="rId8"/>
    <p:sldId id="261" r:id="rId9"/>
    <p:sldId id="263" r:id="rId10"/>
    <p:sldId id="260" r:id="rId11"/>
    <p:sldId id="264" r:id="rId12"/>
    <p:sldId id="265" r:id="rId13"/>
    <p:sldId id="267" r:id="rId14"/>
    <p:sldId id="268" r:id="rId15"/>
    <p:sldId id="271" r:id="rId16"/>
    <p:sldId id="270" r:id="rId17"/>
    <p:sldId id="273" r:id="rId18"/>
    <p:sldId id="269" r:id="rId19"/>
    <p:sldId id="272" r:id="rId20"/>
    <p:sldId id="274" r:id="rId21"/>
    <p:sldId id="25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292929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5EA7AD-10D5-44D3-A025-C0BB525EE6C0}" v="1" dt="2019-11-05T22:50:10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07" autoAdjust="0"/>
  </p:normalViewPr>
  <p:slideViewPr>
    <p:cSldViewPr>
      <p:cViewPr varScale="1">
        <p:scale>
          <a:sx n="107" d="100"/>
          <a:sy n="107" d="100"/>
        </p:scale>
        <p:origin x="7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lian Heinrichmeyer" userId="a7651c1bfe2a048e" providerId="LiveId" clId="{F65EA7AD-10D5-44D3-A025-C0BB525EE6C0}"/>
    <pc:docChg chg="modSld">
      <pc:chgData name="Kilian Heinrichmeyer" userId="a7651c1bfe2a048e" providerId="LiveId" clId="{F65EA7AD-10D5-44D3-A025-C0BB525EE6C0}" dt="2019-11-05T22:50:10.447" v="0" actId="20577"/>
      <pc:docMkLst>
        <pc:docMk/>
      </pc:docMkLst>
      <pc:sldChg chg="modSp">
        <pc:chgData name="Kilian Heinrichmeyer" userId="a7651c1bfe2a048e" providerId="LiveId" clId="{F65EA7AD-10D5-44D3-A025-C0BB525EE6C0}" dt="2019-11-05T22:50:10.447" v="0" actId="20577"/>
        <pc:sldMkLst>
          <pc:docMk/>
          <pc:sldMk cId="1968870910" sldId="265"/>
        </pc:sldMkLst>
        <pc:spChg chg="mod">
          <ac:chgData name="Kilian Heinrichmeyer" userId="a7651c1bfe2a048e" providerId="LiveId" clId="{F65EA7AD-10D5-44D3-A025-C0BB525EE6C0}" dt="2019-11-05T22:50:10.447" v="0" actId="20577"/>
          <ac:spMkLst>
            <pc:docMk/>
            <pc:sldMk cId="1968870910" sldId="265"/>
            <ac:spMk id="6" creationId="{1B10C305-55C3-4605-ADA9-B7E70B7A95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0BE04-3BBB-41BF-80E6-1F53EE5981D6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04D47-269D-4D7D-9336-86DD9FEA80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45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guee.com/english-german/translation/high-pressure+area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chart</a:t>
            </a:r>
            <a:r>
              <a:rPr lang="de-DE" dirty="0"/>
              <a:t>; </a:t>
            </a:r>
            <a:r>
              <a:rPr lang="de-DE" dirty="0" err="1"/>
              <a:t>pressure</a:t>
            </a:r>
            <a:r>
              <a:rPr lang="de-DE" dirty="0"/>
              <a:t>; </a:t>
            </a:r>
            <a:r>
              <a:rPr lang="de-DE" dirty="0" err="1"/>
              <a:t>loew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;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high-pressure area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04D47-269D-4D7D-9336-86DD9FEA809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45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5DBD2-E11D-428F-8E20-52D9387A9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133D7F-FD35-4D9D-8C4E-3FA9FC9FA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59440F-56C4-4824-ACA7-EBE8CBDC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3D95E-D7EA-4F51-B684-45F8DA47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A72023-6A54-4637-87C4-B56F3EE8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45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A5B7A-9CBE-41B0-8663-14357BA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9AFF06-8111-46AE-B5F6-BA41A7A2F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674619-54B3-499E-8AA0-1CB314C2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F045FA-82BF-4304-95FE-CA1FD6CD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D2C42-3594-4BFD-B30A-D68CD47E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47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A39B2F-D12B-4088-AF5B-E9EF5B44F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644023-3CAD-40D5-B681-52717C6A6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3797CA-882F-43CB-A87D-0EE2E6F3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F0CB95-F845-4CF9-B336-FF89C076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6F66EC-E3E0-45D3-90CB-856504DB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60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3CBD4-031A-44F0-A7B3-6657DD16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7B2B4-41A0-441C-800B-159218D59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24DEC6-C035-4712-8879-711E8532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1BE33D-F163-44E9-B416-790FB824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AA3D32-9545-42CD-8726-32CFC1D2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528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D97EF-3231-432C-B7C7-675ED80A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3D1E3C-1D7E-4FEA-9186-3E47C40C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35E42-76C1-4753-A7EE-2E0EF165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7128C2-F3C8-4665-BCBF-02974FED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08D001-00AF-4765-9329-9FEC7F70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99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027E9-2482-4B53-9AF6-FD022C8B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40F813-1C82-47DE-83BC-223FBBA3C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3BB644-4930-458B-919F-C9CFE3E03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916D8E-977B-4CA4-B8CB-6BD3AB27A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A87AD8-7D96-4DC4-9DE2-E247717B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20C4D3-00C4-493B-8B47-CF40F254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80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7E6CB-49F5-440D-A1EC-3FC48377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0C8DB7-BBCB-4C3A-B222-5DF1998BA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AA6D62-5A67-4116-A269-422E20D37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B6E862-9C7F-46EE-9797-6D207494D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813F10-2E9A-4814-B5F5-6FA68C718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6EFA46-672F-465E-A39E-D84914BE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02E15B-78F6-4319-9EDC-BB87D9EC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0C1872-9D03-4421-8BA9-EB4644D9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312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B3418-002B-40B4-8C9B-2A7F1CF8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EE91B7-63A8-4867-B11A-D01E5E7F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EE0233-14E1-40A7-9487-CCA16E02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5A2FD7-C5FA-4E96-A05C-5902FB45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68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A8F8CE5-1A3E-4E6E-BB47-5B83C85F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C5E633F-16B3-4870-B80A-81AAD9B5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2435CD-E76E-4AE3-B702-65D4B123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58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C2AD9-695F-45E5-96B0-C67390BD7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953594-6548-4ED5-8D28-820D874A5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A74D6-6DE3-4F58-A792-98CA201CD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B31B42-9FC0-4151-9FD7-4797FA0B3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1F3867-D564-406D-B394-2FDA3EFC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637D7D-F25B-439B-80CE-9B2E84C7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28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89EC0-2B07-403F-8928-99E6FBB0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F68C249-F4A5-4E27-AFB5-20CFF040A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3C9D76-7DE8-4EFC-BABC-A97AC1AFA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6E330E-7EA0-4358-A390-C1ACF473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C4F147-00A8-4BF8-B942-2F362966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E73255-DE25-4949-A50E-D580AFD3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8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8015A0-EAD7-4825-BBD6-90A5B12C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C22131-08B9-43E4-B0A1-79B2F93C6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CFAEB0-457E-44A4-AD98-9052E5DFF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BF781-26A7-4DEE-84BE-BA90BD759478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DBE5D9-821B-41CD-9DE5-9BBC1BC63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957F4D-A15C-4C96-8116-BBDE45B3B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4492-2087-4CA3-8328-6E80934C67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92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webp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itzend, Tisch, Herde, Gruppe enthält.&#10;&#10;Automatisch generierte Beschreibung">
            <a:extLst>
              <a:ext uri="{FF2B5EF4-FFF2-40B4-BE49-F238E27FC236}">
                <a16:creationId xmlns:a16="http://schemas.microsoft.com/office/drawing/2014/main" id="{6DFFF9D8-9821-4A87-A70A-5C4BD8C1C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85" y="46799"/>
            <a:ext cx="4826986" cy="6806973"/>
          </a:xfrm>
          <a:prstGeom prst="rect">
            <a:avLst/>
          </a:prstGeom>
        </p:spPr>
      </p:pic>
      <p:pic>
        <p:nvPicPr>
          <p:cNvPr id="5" name="Grafik 4" descr="Ein Bild, das draußen, Gras, Wasser, Natur enthält.&#10;&#10;Automatisch generierte Beschreibung">
            <a:extLst>
              <a:ext uri="{FF2B5EF4-FFF2-40B4-BE49-F238E27FC236}">
                <a16:creationId xmlns:a16="http://schemas.microsoft.com/office/drawing/2014/main" id="{EB1B701C-A744-4420-9208-91FE2A366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04" y="3429000"/>
            <a:ext cx="3513881" cy="2338584"/>
          </a:xfrm>
          <a:prstGeom prst="rect">
            <a:avLst/>
          </a:prstGeom>
        </p:spPr>
      </p:pic>
      <p:pic>
        <p:nvPicPr>
          <p:cNvPr id="7" name="Grafik 6" descr="Ein Bild, das Gras, draußen, Feld, grasbedeckt enthält.&#10;&#10;Automatisch generierte Beschreibung">
            <a:extLst>
              <a:ext uri="{FF2B5EF4-FFF2-40B4-BE49-F238E27FC236}">
                <a16:creationId xmlns:a16="http://schemas.microsoft.com/office/drawing/2014/main" id="{C910031E-3509-4D38-8BA3-5532908A5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40" y="2026538"/>
            <a:ext cx="3893445" cy="218942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748EFAC-0106-4B05-998D-849AD261B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30" y="4215962"/>
            <a:ext cx="4227261" cy="2642038"/>
          </a:xfrm>
          <a:prstGeom prst="rect">
            <a:avLst/>
          </a:prstGeom>
        </p:spPr>
      </p:pic>
      <p:pic>
        <p:nvPicPr>
          <p:cNvPr id="11" name="Grafik 10" descr="Ein Bild, das Gras, draußen, Berg, Natur enthält.&#10;&#10;Automatisch generierte Beschreibung">
            <a:extLst>
              <a:ext uri="{FF2B5EF4-FFF2-40B4-BE49-F238E27FC236}">
                <a16:creationId xmlns:a16="http://schemas.microsoft.com/office/drawing/2014/main" id="{42CDA9D3-BCBF-4FC1-90BE-327B56521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12" y="0"/>
            <a:ext cx="3600449" cy="20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A0BE46C-ECD3-4C3D-AE37-4D8F2F13F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62726"/>
            <a:ext cx="4464496" cy="334837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CE6BD41-048E-46C5-8221-E60772D5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260648"/>
            <a:ext cx="6947743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0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78FDAA-6D90-4873-B7F2-FE825BE9555E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A6223B9-43E8-4EB7-83EB-7B31CD5CC9FC}"/>
              </a:ext>
            </a:extLst>
          </p:cNvPr>
          <p:cNvSpPr txBox="1">
            <a:spLocks/>
          </p:cNvSpPr>
          <p:nvPr/>
        </p:nvSpPr>
        <p:spPr>
          <a:xfrm>
            <a:off x="838200" y="621994"/>
            <a:ext cx="10515600" cy="49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England</a:t>
            </a:r>
            <a:endParaRPr lang="de-DE" sz="4000" dirty="0">
              <a:solidFill>
                <a:srgbClr val="333333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10C305-55C3-4605-ADA9-B7E70B7A950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1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</a:t>
            </a: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10 % woodlands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Grassland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rugged in north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333333"/>
              </a:buClr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Grafik 12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192E9687-E376-4186-A4BC-EAF5710D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534974"/>
            <a:ext cx="3956808" cy="50279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35C416A-5030-43DE-97AF-017BD2B00EA5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</a:t>
            </a:r>
            <a:r>
              <a:rPr lang="de-DE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</a:t>
            </a:r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 (4)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8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78FDAA-6D90-4873-B7F2-FE825BE9555E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A6223B9-43E8-4EB7-83EB-7B31CD5CC9FC}"/>
              </a:ext>
            </a:extLst>
          </p:cNvPr>
          <p:cNvSpPr txBox="1">
            <a:spLocks/>
          </p:cNvSpPr>
          <p:nvPr/>
        </p:nvSpPr>
        <p:spPr>
          <a:xfrm>
            <a:off x="838200" y="621994"/>
            <a:ext cx="10515600" cy="49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England</a:t>
            </a:r>
            <a:endParaRPr lang="de-DE" sz="4000" dirty="0">
              <a:solidFill>
                <a:srgbClr val="333333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10C305-55C3-4605-ADA9-B7E70B7A950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1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33333"/>
              </a:buClr>
              <a:buNone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</a:rPr>
              <a:t>Lake District National Park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de-DE" sz="2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Symbol" panose="05050102010706020507" pitchFamily="18" charset="2"/>
              <a:buChar char="-"/>
            </a:pPr>
            <a:endParaRPr lang="de-DE" sz="2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333333"/>
              </a:buClr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Grafik 2" descr="Ein Bild, das Natur, Berg, draußen, Gras enthält.&#10;&#10;Automatisch generierte Beschreibung">
            <a:extLst>
              <a:ext uri="{FF2B5EF4-FFF2-40B4-BE49-F238E27FC236}">
                <a16:creationId xmlns:a16="http://schemas.microsoft.com/office/drawing/2014/main" id="{89E89392-7D3C-431A-9817-47BCB6F9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0" y="3085850"/>
            <a:ext cx="7283202" cy="37944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BFA581-0A7C-419E-A54E-95A0F94A4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35" y="369332"/>
            <a:ext cx="4809642" cy="30060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134921F-5905-4F45-9FEA-F2793D43E46D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</a:t>
            </a:r>
            <a:r>
              <a:rPr lang="de-DE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</a:t>
            </a:r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 (4)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6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78FDAA-6D90-4873-B7F2-FE825BE9555E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A6223B9-43E8-4EB7-83EB-7B31CD5CC9FC}"/>
              </a:ext>
            </a:extLst>
          </p:cNvPr>
          <p:cNvSpPr txBox="1">
            <a:spLocks/>
          </p:cNvSpPr>
          <p:nvPr/>
        </p:nvSpPr>
        <p:spPr>
          <a:xfrm>
            <a:off x="838200" y="621994"/>
            <a:ext cx="10515600" cy="49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Scotland</a:t>
            </a:r>
            <a:endParaRPr lang="de-DE" sz="4000" dirty="0">
              <a:solidFill>
                <a:srgbClr val="333333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10C305-55C3-4605-ADA9-B7E70B7A950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1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B w="82550" h="38100" prst="coolSlant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1,344m highest point in Great Britain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 landscape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rivers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Glacial formed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333333"/>
              </a:buClr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32F5CA4-B562-46E1-BDD0-A6CFA9F5E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2" r="-6945" b="47017"/>
          <a:stretch/>
        </p:blipFill>
        <p:spPr>
          <a:xfrm>
            <a:off x="6829843" y="1368592"/>
            <a:ext cx="5331647" cy="43628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525F9E3-5116-47D8-A5FC-3F2221D501FC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(2)  </a:t>
            </a:r>
            <a:r>
              <a:rPr lang="de-DE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 </a:t>
            </a:r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3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78FDAA-6D90-4873-B7F2-FE825BE9555E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A6223B9-43E8-4EB7-83EB-7B31CD5CC9FC}"/>
              </a:ext>
            </a:extLst>
          </p:cNvPr>
          <p:cNvSpPr txBox="1">
            <a:spLocks/>
          </p:cNvSpPr>
          <p:nvPr/>
        </p:nvSpPr>
        <p:spPr>
          <a:xfrm>
            <a:off x="838200" y="621994"/>
            <a:ext cx="10515600" cy="49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Scotland</a:t>
            </a:r>
            <a:endParaRPr lang="de-DE" sz="4000" dirty="0">
              <a:solidFill>
                <a:srgbClr val="333333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10C305-55C3-4605-ADA9-B7E70B7A950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1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33333"/>
              </a:buClr>
              <a:buNone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Highlands</a:t>
            </a:r>
          </a:p>
          <a:p>
            <a:pPr marL="1200150" lvl="2" indent="-285750">
              <a:buFont typeface="Symbol" panose="05050102010706020507" pitchFamily="18" charset="2"/>
              <a:buChar char="-"/>
            </a:pPr>
            <a:r>
              <a:rPr lang="de-DE" sz="2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Loch Ness</a:t>
            </a:r>
          </a:p>
          <a:p>
            <a:pPr marL="1200150" lvl="2" indent="-285750">
              <a:buFont typeface="Symbol" panose="05050102010706020507" pitchFamily="18" charset="2"/>
              <a:buChar char="-"/>
            </a:pPr>
            <a:r>
              <a:rPr lang="de-DE" sz="22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Glenfian</a:t>
            </a:r>
            <a:r>
              <a:rPr lang="de-DE" sz="2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Viaduct</a:t>
            </a:r>
            <a:endParaRPr lang="de-DE" sz="2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Symbol" panose="05050102010706020507" pitchFamily="18" charset="2"/>
              <a:buChar char="-"/>
            </a:pPr>
            <a:r>
              <a:rPr lang="en-GB" sz="2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Hebrides</a:t>
            </a:r>
            <a:endParaRPr lang="en-GB" sz="2200" i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Symbol" panose="05050102010706020507" pitchFamily="18" charset="2"/>
              <a:buChar char="-"/>
            </a:pPr>
            <a:endParaRPr lang="de-DE" sz="2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Symbol" panose="05050102010706020507" pitchFamily="18" charset="2"/>
              <a:buChar char="-"/>
            </a:pPr>
            <a:endParaRPr lang="de-DE" sz="2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Symbol" panose="05050102010706020507" pitchFamily="18" charset="2"/>
              <a:buChar char="-"/>
            </a:pPr>
            <a:endParaRPr lang="de-DE" sz="2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333333"/>
              </a:buClr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Grafik 2" descr="Ein Bild, das Wasser, Natur, Gras, Berg enthält.&#10;&#10;Automatisch generierte Beschreibung">
            <a:extLst>
              <a:ext uri="{FF2B5EF4-FFF2-40B4-BE49-F238E27FC236}">
                <a16:creationId xmlns:a16="http://schemas.microsoft.com/office/drawing/2014/main" id="{4A4C9D91-D78C-4ED4-B031-42C58F7C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942765"/>
            <a:ext cx="4186436" cy="2785375"/>
          </a:xfrm>
          <a:prstGeom prst="rect">
            <a:avLst/>
          </a:prstGeom>
        </p:spPr>
      </p:pic>
      <p:pic>
        <p:nvPicPr>
          <p:cNvPr id="8" name="Grafik 7" descr="Ein Bild, das Gras, Berg, draußen, Wasser enthält.&#10;&#10;Automatisch generierte Beschreibung">
            <a:extLst>
              <a:ext uri="{FF2B5EF4-FFF2-40B4-BE49-F238E27FC236}">
                <a16:creationId xmlns:a16="http://schemas.microsoft.com/office/drawing/2014/main" id="{E4AE9C37-2F7A-4E0C-987A-E908F59E3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30938"/>
            <a:ext cx="4367808" cy="2895857"/>
          </a:xfrm>
          <a:prstGeom prst="rect">
            <a:avLst/>
          </a:prstGeom>
        </p:spPr>
      </p:pic>
      <p:pic>
        <p:nvPicPr>
          <p:cNvPr id="10" name="Grafik 9" descr="Ein Bild, das Gras, draußen, Zug, Gebäude enthält.&#10;&#10;Automatisch generierte Beschreibung">
            <a:extLst>
              <a:ext uri="{FF2B5EF4-FFF2-40B4-BE49-F238E27FC236}">
                <a16:creationId xmlns:a16="http://schemas.microsoft.com/office/drawing/2014/main" id="{1D9C2209-D19F-4707-8B30-DF48B9EA8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28" y="3471862"/>
            <a:ext cx="4198244" cy="31486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995590E-5D9C-47A5-9B5E-0E5633CA8F24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(2)  </a:t>
            </a:r>
            <a:r>
              <a:rPr lang="de-DE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 </a:t>
            </a:r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1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78FDAA-6D90-4873-B7F2-FE825BE9555E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A6223B9-43E8-4EB7-83EB-7B31CD5CC9FC}"/>
              </a:ext>
            </a:extLst>
          </p:cNvPr>
          <p:cNvSpPr txBox="1">
            <a:spLocks/>
          </p:cNvSpPr>
          <p:nvPr/>
        </p:nvSpPr>
        <p:spPr>
          <a:xfrm>
            <a:off x="838200" y="621994"/>
            <a:ext cx="10515600" cy="49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Wales</a:t>
            </a:r>
            <a:endParaRPr lang="de-DE" sz="4000" dirty="0">
              <a:solidFill>
                <a:srgbClr val="333333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10C305-55C3-4605-ADA9-B7E70B7A950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1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contrasts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80 % of used land agriculture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River valleys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Hilly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333333"/>
              </a:buClr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CC7A8AD-069F-4B46-B0AD-0C178B5CE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0" t="55215" r="27970" b="9810"/>
          <a:stretch/>
        </p:blipFill>
        <p:spPr>
          <a:xfrm>
            <a:off x="7752184" y="552450"/>
            <a:ext cx="4215968" cy="4430339"/>
          </a:xfrm>
          <a:prstGeom prst="rect">
            <a:avLst/>
          </a:prstGeom>
        </p:spPr>
      </p:pic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1ECBD93-06B7-4E29-B45F-9F0F29822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3" t="1" r="800" b="80577"/>
          <a:stretch/>
        </p:blipFill>
        <p:spPr>
          <a:xfrm>
            <a:off x="7752184" y="552450"/>
            <a:ext cx="936000" cy="1332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8AE8977-4D55-425B-8D7C-F623772A3AE7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(2)  (3)  </a:t>
            </a:r>
            <a:r>
              <a:rPr lang="de-DE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GB" sz="16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95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78FDAA-6D90-4873-B7F2-FE825BE9555E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A6223B9-43E8-4EB7-83EB-7B31CD5CC9FC}"/>
              </a:ext>
            </a:extLst>
          </p:cNvPr>
          <p:cNvSpPr txBox="1">
            <a:spLocks/>
          </p:cNvSpPr>
          <p:nvPr/>
        </p:nvSpPr>
        <p:spPr>
          <a:xfrm>
            <a:off x="838200" y="621994"/>
            <a:ext cx="10515600" cy="49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Wales</a:t>
            </a:r>
            <a:endParaRPr lang="de-DE" sz="4000" dirty="0">
              <a:solidFill>
                <a:srgbClr val="333333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10C305-55C3-4605-ADA9-B7E70B7A950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1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33333"/>
              </a:buClr>
              <a:buNone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Snowdonia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Nationalpark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Conwy Castle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333333"/>
              </a:buClr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Grafik 2" descr="Ein Bild, das Wasser, Gebäude, draußen, Schloss enthält.&#10;&#10;Automatisch generierte Beschreibung">
            <a:extLst>
              <a:ext uri="{FF2B5EF4-FFF2-40B4-BE49-F238E27FC236}">
                <a16:creationId xmlns:a16="http://schemas.microsoft.com/office/drawing/2014/main" id="{ECBAE804-3995-4688-ADCC-10F630F6B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29000"/>
            <a:ext cx="4800000" cy="3162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8543F3-D95B-4C56-9F4B-4727D4727373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(2)  (3)  </a:t>
            </a:r>
            <a:r>
              <a:rPr lang="de-DE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GB" sz="16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E56D12-E70C-4298-9FD3-4DF32B67D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303255"/>
            <a:ext cx="5434137" cy="36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3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239E1-2B80-4040-A359-5B022C18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852936"/>
            <a:ext cx="10515600" cy="1325563"/>
          </a:xfrm>
        </p:spPr>
        <p:txBody>
          <a:bodyPr/>
          <a:lstStyle/>
          <a:p>
            <a:pPr algn="ctr"/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b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6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E9D82-B4A3-41E7-9983-CABAB4F5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0"/>
            <a:ext cx="10515600" cy="1325563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/>
          <a:p>
            <a:r>
              <a:rPr lang="de-DE" dirty="0">
                <a:solidFill>
                  <a:srgbClr val="333333"/>
                </a:solidFill>
              </a:rPr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78FE9-C665-4E48-AFD9-0C11FBBD5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1196752"/>
            <a:ext cx="10658400" cy="4980211"/>
          </a:xfrm>
        </p:spPr>
        <p:txBody>
          <a:bodyPr>
            <a:normAutofit fontScale="62500" lnSpcReduction="20000"/>
          </a:bodyPr>
          <a:lstStyle/>
          <a:p>
            <a:r>
              <a:rPr lang="de-DE" sz="1800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https://www.facebook.com/50488206784/photos/p.10156742056711785/10156742056711785/</a:t>
            </a:r>
          </a:p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https://brexitcentral.com/some-special-brexit-arrangements-for-northern-ireland-are-likely-but-the-backstop-was-always-a-questionable-solution/</a:t>
            </a:r>
          </a:p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https://edition.cnn.com/travel/destinations/england</a:t>
            </a:r>
          </a:p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https://www.telegraph.co.uk/travel/destinations/europe/united-kingdom/england/london/articles/london-travel-guide/</a:t>
            </a:r>
          </a:p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https://www.britannica.com/place/Scotland</a:t>
            </a:r>
          </a:p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https://www.pngfly.com/png-ea9vml/download.html</a:t>
            </a:r>
          </a:p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https://www.britannica.com/place/Great-Britain-island-Europe</a:t>
            </a:r>
          </a:p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https://www.pngguru.com/free-transparent-background-png-clipart-krpjw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https://en.climate-data.org/europe/united-kingdom/england/london-1/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https://www.worldatlas.com/webimage/countrys/europe/scotland/uksland.htm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http://projectbritain.com/land.htm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https://www.worldatlas.com/webimage/countrys/europe/wales/ukwland.htm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https://www2.klett.de/sixcms/list.php?page=Infothek_artikel&amp;extra=Haack%20Weltatlas-Online&amp;artikel_id=261969&amp;inhalt=klett71prod_1.c.139754.de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https://de.climate-data.org/europa/deutschland/bayern/cham-9476/#climate-graph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https://singletrackworld.com/forum/topic/online-maps-with-elevations-shown-in-heatmap-style/</a:t>
            </a:r>
          </a:p>
          <a:p>
            <a:r>
              <a:rPr lang="de-DE" sz="1800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ttps://www.google.com/url?sa=i&amp;source=images&amp;cd=&amp;cad=rja&amp;uact=8&amp;ved=2ahUKEwjVrbLEnq7lAhUGaFAKHVvPClEQjRx6BAgBEAQ&amp;url=https%3A%2F%2Feuropeupclose.com%2Farticle%2Fconwy-caernarfon-castles-north-wales%2F&amp;psig=AOvVaw3vu3NI4Ctyoog2o12b9pLq&amp;ust=1571777730390974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https://www.google.com/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search?rlz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=1C1AVFC_enDE828DE828&amp;biw=2131&amp;bih=1031&amp;tbm=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isch&amp;sxsrf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=ACYBGNSQ9HQnYlOEZD3BCzvubIVktzF96Q%3A1571691329707&amp;sa=1&amp;ei=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QRuuXczbKonXwQLpqZOoCg&amp;q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snowdonia-nationalpark&amp;oq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snow&amp;gs_l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=img.1.0.35i39j0i67l5j0l4.926961.928254..929983...0.0..0.87.335.4......0....1..gws-wiz-img.rBJhD0dhKWM#imgrc=rsEP5qZI6sTsqM:</a:t>
            </a:r>
            <a:endParaRPr lang="de-DE" sz="18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de-DE" sz="1800" dirty="0">
              <a:solidFill>
                <a:srgbClr val="333333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726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AC2C4603-D3DF-4718-8EA9-05DD651EB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518" y="418427"/>
            <a:ext cx="5214785" cy="6021145"/>
          </a:xfrm>
          <a:prstGeom prst="rect">
            <a:avLst/>
          </a:prstGeom>
        </p:spPr>
      </p:pic>
      <p:pic>
        <p:nvPicPr>
          <p:cNvPr id="3" name="Grafik 2" descr="Ein Bild, das Wasser, Mann, Berg, Hügel enthält.&#10;&#10;Automatisch generierte Beschreibung">
            <a:extLst>
              <a:ext uri="{FF2B5EF4-FFF2-40B4-BE49-F238E27FC236}">
                <a16:creationId xmlns:a16="http://schemas.microsoft.com/office/drawing/2014/main" id="{F9DC35C2-F061-4DBE-88B9-FC4D04341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0"/>
            <a:ext cx="5224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7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65AFB-84A5-4979-8EE4-5AA20DB22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225" y="2950369"/>
            <a:ext cx="9353550" cy="957263"/>
          </a:xfrm>
        </p:spPr>
        <p:txBody>
          <a:bodyPr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/>
          <a:p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Geography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Great Britain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F83D44-B7D2-4D14-A8CA-57F85E7C3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209925" y="0"/>
            <a:ext cx="9144000" cy="1655762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/>
          <a:p>
            <a:r>
              <a:rPr lang="de-DE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Kilian Heinrichmeyer, Q12</a:t>
            </a:r>
          </a:p>
        </p:txBody>
      </p:sp>
    </p:spTree>
    <p:extLst>
      <p:ext uri="{BB962C8B-B14F-4D97-AF65-F5344CB8AC3E}">
        <p14:creationId xmlns:p14="http://schemas.microsoft.com/office/powerpoint/2010/main" val="2255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E9D82-B4A3-41E7-9983-CABAB4F5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/>
          <a:p>
            <a:r>
              <a:rPr lang="de-DE" sz="3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78FE9-C665-4E48-AFD9-0C11FBBD5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0515600" cy="4614862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Clr>
                <a:srgbClr val="333333"/>
              </a:buClr>
              <a:buFont typeface="+mj-lt"/>
              <a:buAutoNum type="arabicParenBoth"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Great Britain – Definition</a:t>
            </a: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States </a:t>
            </a: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Geographical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>
              <a:buClr>
                <a:srgbClr val="333333"/>
              </a:buClr>
              <a:buFont typeface="+mj-lt"/>
              <a:buAutoNum type="arabicParenBoth"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England</a:t>
            </a: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>
              <a:buClr>
                <a:srgbClr val="333333"/>
              </a:buClr>
              <a:buFont typeface="+mj-lt"/>
              <a:buAutoNum type="arabicParenBoth"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Scotland</a:t>
            </a: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</a:t>
            </a: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>
              <a:buClr>
                <a:srgbClr val="333333"/>
              </a:buClr>
              <a:buFont typeface="+mj-lt"/>
              <a:buAutoNum type="arabicParenBoth"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Wales</a:t>
            </a: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Terrain</a:t>
            </a: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</a:t>
            </a: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DF29DBD-D4D0-4538-9A98-8DFC4C126289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9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E9D82-B4A3-41E7-9983-CABAB4F5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994"/>
            <a:ext cx="10515600" cy="493936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/>
          <a:p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Britain – Definition</a:t>
            </a:r>
            <a:endParaRPr lang="de-DE" dirty="0">
              <a:solidFill>
                <a:srgbClr val="333333"/>
              </a:solidFill>
            </a:endParaRPr>
          </a:p>
        </p:txBody>
      </p:sp>
      <p:pic>
        <p:nvPicPr>
          <p:cNvPr id="5" name="Inhaltsplatzhalter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6EB17F2-6B11-4E68-9797-078339E5A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5" y="1390018"/>
            <a:ext cx="5405679" cy="5405679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05479BE-EFC4-4C3C-B3E1-B6B466A425F1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C00B1C-C61E-49B8-A65E-3355DA6B494A}"/>
              </a:ext>
            </a:extLst>
          </p:cNvPr>
          <p:cNvSpPr txBox="1"/>
          <p:nvPr/>
        </p:nvSpPr>
        <p:spPr>
          <a:xfrm>
            <a:off x="6185587" y="1268760"/>
            <a:ext cx="6006413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3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States</a:t>
            </a:r>
          </a:p>
          <a:p>
            <a:pPr marL="514350" indent="-514350">
              <a:buAutoNum type="alphaLcParenR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England, Wales and Scotland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UK not in Great Britain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Great Britain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British Isles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3C13DF-0C91-4A01-BFC1-9E8D63739CC3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</a:t>
            </a:r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(3)  (4)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6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78FDAA-6D90-4873-B7F2-FE825BE9555E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A6223B9-43E8-4EB7-83EB-7B31CD5CC9FC}"/>
              </a:ext>
            </a:extLst>
          </p:cNvPr>
          <p:cNvSpPr txBox="1">
            <a:spLocks/>
          </p:cNvSpPr>
          <p:nvPr/>
        </p:nvSpPr>
        <p:spPr>
          <a:xfrm>
            <a:off x="838200" y="621994"/>
            <a:ext cx="10515600" cy="49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Britain – Definition</a:t>
            </a:r>
            <a:endParaRPr lang="de-DE" sz="4000" dirty="0">
              <a:solidFill>
                <a:srgbClr val="333333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10C305-55C3-4605-ADA9-B7E70B7A950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1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33333"/>
              </a:buClr>
              <a:buNone/>
            </a:pPr>
            <a:r>
              <a:rPr lang="de-DE" sz="3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de-DE" sz="32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Geographical</a:t>
            </a:r>
            <a:r>
              <a:rPr lang="de-DE" sz="3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de-DE" sz="32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33333"/>
              </a:buClr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Northern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hemisphere</a:t>
            </a: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1">
              <a:buClr>
                <a:srgbClr val="333333"/>
              </a:buClr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Celtic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Sea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North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Sea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Atlantic</a:t>
            </a: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1">
              <a:buClr>
                <a:srgbClr val="333333"/>
              </a:buClr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Westerlies</a:t>
            </a:r>
          </a:p>
          <a:p>
            <a:pPr lvl="1">
              <a:buClr>
                <a:srgbClr val="333333"/>
              </a:buClr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C081AC2E-E619-44E5-8372-DEA86452A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49" y="3560824"/>
            <a:ext cx="3868538" cy="32129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889FC55-FB84-461A-952E-F49BF58E5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552450"/>
            <a:ext cx="4320480" cy="567182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3666297-EDA3-4210-9AC6-2A26B69CA67D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(2)  (3)  (4)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24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78FDAA-6D90-4873-B7F2-FE825BE9555E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333333"/>
                </a:solidFill>
              </a:rPr>
              <a:t>Geography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Great Britain 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A6223B9-43E8-4EB7-83EB-7B31CD5CC9FC}"/>
              </a:ext>
            </a:extLst>
          </p:cNvPr>
          <p:cNvSpPr txBox="1">
            <a:spLocks/>
          </p:cNvSpPr>
          <p:nvPr/>
        </p:nvSpPr>
        <p:spPr>
          <a:xfrm>
            <a:off x="838200" y="621994"/>
            <a:ext cx="10515600" cy="49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Britain – Definition</a:t>
            </a:r>
            <a:endParaRPr lang="de-DE" sz="4000" dirty="0">
              <a:solidFill>
                <a:srgbClr val="333333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10C305-55C3-4605-ADA9-B7E70B7A950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1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33333"/>
              </a:buClr>
              <a:buNone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Geographical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endParaRPr lang="de-DE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333333"/>
              </a:buClr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78D9EEA-6380-4234-A28D-CAF235FBF898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</a:t>
            </a:r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(3)  (4)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63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Computer enthält.&#10;&#10;Automatisch generierte Beschreibung">
            <a:extLst>
              <a:ext uri="{FF2B5EF4-FFF2-40B4-BE49-F238E27FC236}">
                <a16:creationId xmlns:a16="http://schemas.microsoft.com/office/drawing/2014/main" id="{8E7EDEA8-C42A-44EF-A5F3-FC93996AB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64" y="123663"/>
            <a:ext cx="4416491" cy="3312368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D2542F-3035-43ED-80D0-714843D73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01" y="3449638"/>
            <a:ext cx="4379599" cy="3284699"/>
          </a:xfrm>
          <a:prstGeom prst="rect">
            <a:avLst/>
          </a:prstGeom>
        </p:spPr>
      </p:pic>
      <p:pic>
        <p:nvPicPr>
          <p:cNvPr id="6" name="Grafik 5" descr="Ein Bild, das Screenshot, Computer enthält.&#10;&#10;Automatisch generierte Beschreibung">
            <a:extLst>
              <a:ext uri="{FF2B5EF4-FFF2-40B4-BE49-F238E27FC236}">
                <a16:creationId xmlns:a16="http://schemas.microsoft.com/office/drawing/2014/main" id="{A263ED63-7F93-4B65-85EF-53C591CF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98"/>
            <a:ext cx="4435309" cy="332648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EF7F639-DB0D-48D5-A68C-435981282569}"/>
              </a:ext>
            </a:extLst>
          </p:cNvPr>
          <p:cNvSpPr txBox="1"/>
          <p:nvPr/>
        </p:nvSpPr>
        <p:spPr>
          <a:xfrm>
            <a:off x="5303912" y="2634084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Wales - Cardiff</a:t>
            </a:r>
          </a:p>
          <a:p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9E1EAF-2856-4C0C-82D2-BA2F16C9BB56}"/>
              </a:ext>
            </a:extLst>
          </p:cNvPr>
          <p:cNvSpPr txBox="1"/>
          <p:nvPr/>
        </p:nvSpPr>
        <p:spPr>
          <a:xfrm>
            <a:off x="9187821" y="3408363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England - London</a:t>
            </a:r>
          </a:p>
          <a:p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4C8579-E557-45E9-BC54-8D4967BEDC33}"/>
              </a:ext>
            </a:extLst>
          </p:cNvPr>
          <p:cNvSpPr txBox="1"/>
          <p:nvPr/>
        </p:nvSpPr>
        <p:spPr>
          <a:xfrm>
            <a:off x="1425566" y="3408363"/>
            <a:ext cx="1584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Scotland - Edinburgh</a:t>
            </a:r>
          </a:p>
          <a:p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1E240C8-161B-499A-8690-6DF29BC9FB9A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(2)  (3)  (4)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6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78FDAA-6D90-4873-B7F2-FE825BE9555E}"/>
              </a:ext>
            </a:extLst>
          </p:cNvPr>
          <p:cNvSpPr txBox="1"/>
          <p:nvPr/>
        </p:nvSpPr>
        <p:spPr>
          <a:xfrm>
            <a:off x="4738687" y="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333333"/>
                </a:solidFill>
              </a:rPr>
              <a:t>Geography of Great Britain 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A6223B9-43E8-4EB7-83EB-7B31CD5CC9FC}"/>
              </a:ext>
            </a:extLst>
          </p:cNvPr>
          <p:cNvSpPr txBox="1">
            <a:spLocks/>
          </p:cNvSpPr>
          <p:nvPr/>
        </p:nvSpPr>
        <p:spPr>
          <a:xfrm>
            <a:off x="838200" y="621994"/>
            <a:ext cx="10515600" cy="49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 prstMaterial="matte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Britain – Definition</a:t>
            </a:r>
            <a:endParaRPr lang="de-DE" sz="4000" dirty="0">
              <a:solidFill>
                <a:srgbClr val="333333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10C305-55C3-4605-ADA9-B7E70B7A950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617840" cy="425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33333"/>
              </a:buClr>
              <a:buNone/>
            </a:pP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Geographical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de-DE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endParaRPr lang="de-DE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Humid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Marine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4°C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6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19°C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26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Precipitation from </a:t>
            </a:r>
            <a:r>
              <a:rPr lang="en-GB" sz="2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 to  1000</a:t>
            </a:r>
            <a:r>
              <a:rPr lang="en-GB" sz="2600" dirty="0">
                <a:solidFill>
                  <a:srgbClr val="333333"/>
                </a:solidFill>
              </a:rPr>
              <a:t> mm a year</a:t>
            </a:r>
            <a:endParaRPr lang="en-GB" sz="2600" i="1" dirty="0">
              <a:solidFill>
                <a:srgbClr val="333333"/>
              </a:solidFill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333333"/>
              </a:buClr>
              <a:buNone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333333"/>
              </a:buClr>
              <a:buNone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Clr>
                <a:srgbClr val="333333"/>
              </a:buClr>
              <a:buNone/>
            </a:pPr>
            <a:endParaRPr lang="de-DE" sz="2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028700" lvl="1" indent="-571500">
              <a:buClr>
                <a:srgbClr val="333333"/>
              </a:buClr>
              <a:buFont typeface="+mj-lt"/>
              <a:buAutoNum type="alphaLcPeriod"/>
            </a:pPr>
            <a:endParaRPr lang="de-DE" sz="2000" dirty="0">
              <a:solidFill>
                <a:srgbClr val="333333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Grafik 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F545D942-C3AC-4CA6-9D42-E67BF5576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70" y="2146717"/>
            <a:ext cx="6064930" cy="32846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EC2385D-7E4D-4C5D-8227-19704202D97B}"/>
              </a:ext>
            </a:extLst>
          </p:cNvPr>
          <p:cNvSpPr/>
          <p:nvPr/>
        </p:nvSpPr>
        <p:spPr>
          <a:xfrm>
            <a:off x="8493769" y="3573017"/>
            <a:ext cx="1556300" cy="1191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6F2F25C-3F03-4204-869D-E0D698E57E0F}"/>
              </a:ext>
            </a:extLst>
          </p:cNvPr>
          <p:cNvSpPr txBox="1"/>
          <p:nvPr/>
        </p:nvSpPr>
        <p:spPr>
          <a:xfrm>
            <a:off x="10632504" y="6492875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de-DE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(2)  (3)  (4)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F1838540CABD46A15A7432862E4FF0" ma:contentTypeVersion="0" ma:contentTypeDescription="Create a new document." ma:contentTypeScope="" ma:versionID="c51e74343e35569ae7c42478c94728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446c6070bf07df8bbf15ef09a56fa1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9F9A15-1641-4722-A294-94B8CFE66A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3A14E5-EB37-4448-84BE-E76BAEB2A3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10373D6-B103-4F11-A2BD-C7D4B2C08D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</Words>
  <Application>Microsoft Office PowerPoint</Application>
  <PresentationFormat>Breitbild</PresentationFormat>
  <Paragraphs>160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Office</vt:lpstr>
      <vt:lpstr>PowerPoint-Präsentation</vt:lpstr>
      <vt:lpstr>PowerPoint-Präsentation</vt:lpstr>
      <vt:lpstr>Geography of Great Britain </vt:lpstr>
      <vt:lpstr>Structure:</vt:lpstr>
      <vt:lpstr>Great Britain – Definition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the attention! Are there any questions?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 of Great Britain</dc:title>
  <dc:creator>HeiKil</dc:creator>
  <cp:lastModifiedBy>Kilian Heinrichmeyer</cp:lastModifiedBy>
  <cp:revision>5</cp:revision>
  <dcterms:created xsi:type="dcterms:W3CDTF">2019-10-14T10:49:21Z</dcterms:created>
  <dcterms:modified xsi:type="dcterms:W3CDTF">2019-11-05T22:50:13Z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0x0101008EF1838540CABD46A15A7432862E4FF0</vt:lpwstr>
  </property>
</Properties>
</file>